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ibre Franklin"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lectronic_authentic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Authentic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ec5baa9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ec5baa9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f5ec5baa9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5ec5baa98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From time to time, legacy systems (A.K.A. the stuff that successfully runs the enterprise business world :)) need a breath of fresh air. One such system, running healthcare processes for a big Croatian hospital was in need of a fresh new authentication module.</a:t>
            </a:r>
            <a:endParaRPr/>
          </a:p>
        </p:txBody>
      </p:sp>
      <p:sp>
        <p:nvSpPr>
          <p:cNvPr id="155" name="Google Shape;155;gf5ec5baa98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1a8bf304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f1a8bf304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gf1a8bf304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5ec5baa9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ec5baa98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f5ec5baa98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5ec5baa9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5ec5baa98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f5ec5baa98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Danas, najpopularnije tehnologije, platforme..dominiraju razgovorima, planovima, digitalnim transformacijama, migracijama u cloud..</a:t>
            </a:r>
            <a:endParaRPr/>
          </a:p>
          <a:p>
            <a:pPr marL="0" lvl="0" indent="0" algn="l" rtl="0">
              <a:lnSpc>
                <a:spcPct val="100000"/>
              </a:lnSpc>
              <a:spcBef>
                <a:spcPts val="0"/>
              </a:spcBef>
              <a:spcAft>
                <a:spcPts val="0"/>
              </a:spcAft>
              <a:buSzPts val="1400"/>
              <a:buNone/>
            </a:pPr>
            <a:r>
              <a:rPr lang="en-US"/>
              <a:t>Show of hands:</a:t>
            </a:r>
            <a:endParaRPr/>
          </a:p>
          <a:p>
            <a:pPr marL="457200" lvl="0" indent="-317500" algn="l" rtl="0">
              <a:lnSpc>
                <a:spcPct val="100000"/>
              </a:lnSpc>
              <a:spcBef>
                <a:spcPts val="0"/>
              </a:spcBef>
              <a:spcAft>
                <a:spcPts val="0"/>
              </a:spcAft>
              <a:buSzPts val="1400"/>
              <a:buAutoNum type="arabicPeriod"/>
            </a:pPr>
            <a:r>
              <a:rPr lang="en-US"/>
              <a:t>Tko radi na Javi 8</a:t>
            </a:r>
            <a:endParaRPr/>
          </a:p>
          <a:p>
            <a:pPr marL="457200" lvl="0" indent="-317500" algn="l" rtl="0">
              <a:lnSpc>
                <a:spcPct val="100000"/>
              </a:lnSpc>
              <a:spcBef>
                <a:spcPts val="0"/>
              </a:spcBef>
              <a:spcAft>
                <a:spcPts val="0"/>
              </a:spcAft>
              <a:buSzPts val="1400"/>
              <a:buAutoNum type="arabicPeriod"/>
            </a:pPr>
            <a:r>
              <a:rPr lang="en-US"/>
              <a:t>Tko je radio na javi starijoj od verzije 8</a:t>
            </a:r>
            <a:endParaRPr/>
          </a:p>
          <a:p>
            <a:pPr marL="457200" lvl="0" indent="-317500" algn="l" rtl="0">
              <a:lnSpc>
                <a:spcPct val="100000"/>
              </a:lnSpc>
              <a:spcBef>
                <a:spcPts val="0"/>
              </a:spcBef>
              <a:spcAft>
                <a:spcPts val="0"/>
              </a:spcAft>
              <a:buSzPts val="1400"/>
              <a:buAutoNum type="arabicPeriod"/>
            </a:pPr>
            <a:r>
              <a:rPr lang="en-US"/>
              <a:t>Tko je radio na javi starijoj od verzije 7</a:t>
            </a:r>
            <a:endParaRPr/>
          </a:p>
          <a:p>
            <a:pPr marL="457200" lvl="0" indent="-317500" algn="l" rtl="0">
              <a:lnSpc>
                <a:spcPct val="100000"/>
              </a:lnSpc>
              <a:spcBef>
                <a:spcPts val="0"/>
              </a:spcBef>
              <a:spcAft>
                <a:spcPts val="0"/>
              </a:spcAft>
              <a:buSzPts val="1400"/>
              <a:buAutoNum type="arabicPeriod"/>
            </a:pPr>
            <a:r>
              <a:rPr lang="en-US"/>
              <a:t>Tko je radio ili radi sa Oracle 10g</a:t>
            </a:r>
            <a:endParaRPr/>
          </a:p>
          <a:p>
            <a:pPr marL="457200" lvl="0" indent="-317500" algn="l" rtl="0">
              <a:lnSpc>
                <a:spcPct val="100000"/>
              </a:lnSpc>
              <a:spcBef>
                <a:spcPts val="0"/>
              </a:spcBef>
              <a:spcAft>
                <a:spcPts val="0"/>
              </a:spcAft>
              <a:buSzPts val="1400"/>
              <a:buAutoNum type="arabicPeriod"/>
            </a:pPr>
            <a:r>
              <a:rPr lang="en-US"/>
              <a:t>Tko je radio BIS aplikacije u Hrvatskoj</a:t>
            </a:r>
            <a:endParaRPr/>
          </a:p>
        </p:txBody>
      </p:sp>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5ec5baa9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From time to time, legacy systems (A.K.A. the stuff that successfully runs the enterprise business world :)) need a breath of fresh air. One such system, running healthcare processes for a big Croatian hospital was in need of a fresh new authentication module.</a:t>
            </a:r>
            <a:endParaRPr/>
          </a:p>
        </p:txBody>
      </p:sp>
      <p:sp>
        <p:nvSpPr>
          <p:cNvPr id="124" name="Google Shape;124;gf5ec5baa9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b="1">
                <a:solidFill>
                  <a:srgbClr val="202122"/>
                </a:solidFill>
                <a:highlight>
                  <a:srgbClr val="FFFFFF"/>
                </a:highlight>
                <a:latin typeface="Arial"/>
                <a:ea typeface="Arial"/>
                <a:cs typeface="Arial"/>
                <a:sym typeface="Arial"/>
              </a:rPr>
              <a:t>Multi-factor authentication</a:t>
            </a:r>
            <a:r>
              <a:rPr lang="en-US" sz="1050">
                <a:solidFill>
                  <a:srgbClr val="202122"/>
                </a:solidFill>
                <a:highlight>
                  <a:srgbClr val="FFFFFF"/>
                </a:highlight>
                <a:latin typeface="Arial"/>
                <a:ea typeface="Arial"/>
                <a:cs typeface="Arial"/>
                <a:sym typeface="Arial"/>
              </a:rPr>
              <a:t> (</a:t>
            </a:r>
            <a:r>
              <a:rPr lang="en-US" sz="1050" b="1">
                <a:solidFill>
                  <a:srgbClr val="202122"/>
                </a:solidFill>
                <a:highlight>
                  <a:srgbClr val="FFFFFF"/>
                </a:highlight>
                <a:latin typeface="Arial"/>
                <a:ea typeface="Arial"/>
                <a:cs typeface="Arial"/>
                <a:sym typeface="Arial"/>
              </a:rPr>
              <a:t>MFA</a:t>
            </a:r>
            <a:r>
              <a:rPr lang="en-US" sz="1050">
                <a:solidFill>
                  <a:srgbClr val="202122"/>
                </a:solidFill>
                <a:highlight>
                  <a:srgbClr val="FFFFFF"/>
                </a:highlight>
                <a:latin typeface="Arial"/>
                <a:ea typeface="Arial"/>
                <a:cs typeface="Arial"/>
                <a:sym typeface="Arial"/>
              </a:rPr>
              <a:t>; encompassing </a:t>
            </a:r>
            <a:r>
              <a:rPr lang="en-US" sz="1050" b="1">
                <a:solidFill>
                  <a:srgbClr val="202122"/>
                </a:solidFill>
                <a:highlight>
                  <a:srgbClr val="FFFFFF"/>
                </a:highlight>
                <a:latin typeface="Arial"/>
                <a:ea typeface="Arial"/>
                <a:cs typeface="Arial"/>
                <a:sym typeface="Arial"/>
              </a:rPr>
              <a:t>two-factor authentication</a:t>
            </a:r>
            <a:r>
              <a:rPr lang="en-US" sz="1050">
                <a:solidFill>
                  <a:srgbClr val="202122"/>
                </a:solidFill>
                <a:highlight>
                  <a:srgbClr val="FFFFFF"/>
                </a:highlight>
                <a:latin typeface="Arial"/>
                <a:ea typeface="Arial"/>
                <a:cs typeface="Arial"/>
                <a:sym typeface="Arial"/>
              </a:rPr>
              <a:t>, or </a:t>
            </a:r>
            <a:r>
              <a:rPr lang="en-US" sz="1050" b="1">
                <a:solidFill>
                  <a:srgbClr val="202122"/>
                </a:solidFill>
                <a:highlight>
                  <a:srgbClr val="FFFFFF"/>
                </a:highlight>
                <a:latin typeface="Arial"/>
                <a:ea typeface="Arial"/>
                <a:cs typeface="Arial"/>
                <a:sym typeface="Arial"/>
              </a:rPr>
              <a:t>2FA</a:t>
            </a:r>
            <a:r>
              <a:rPr lang="en-US" sz="1050">
                <a:solidFill>
                  <a:srgbClr val="202122"/>
                </a:solidFill>
                <a:highlight>
                  <a:srgbClr val="FFFFFF"/>
                </a:highlight>
                <a:latin typeface="Arial"/>
                <a:ea typeface="Arial"/>
                <a:cs typeface="Arial"/>
                <a:sym typeface="Arial"/>
              </a:rPr>
              <a:t>, along with similar terms) is an </a:t>
            </a:r>
            <a:r>
              <a:rPr lang="en-US" sz="1050">
                <a:solidFill>
                  <a:srgbClr val="0645A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electronic authentication</a:t>
            </a:r>
            <a:r>
              <a:rPr lang="en-US" sz="1050">
                <a:solidFill>
                  <a:srgbClr val="202122"/>
                </a:solidFill>
                <a:highlight>
                  <a:srgbClr val="FFFFFF"/>
                </a:highlight>
                <a:latin typeface="Arial"/>
                <a:ea typeface="Arial"/>
                <a:cs typeface="Arial"/>
                <a:sym typeface="Arial"/>
              </a:rPr>
              <a:t> method in which a user is granted access to a website or application only after successfully presenting two or more pieces of evidence (or factors) to an </a:t>
            </a:r>
            <a:r>
              <a:rPr lang="en-US" sz="1050">
                <a:solidFill>
                  <a:srgbClr val="0645A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authentication</a:t>
            </a:r>
            <a:r>
              <a:rPr lang="en-US" sz="1050">
                <a:solidFill>
                  <a:srgbClr val="202122"/>
                </a:solidFill>
                <a:highlight>
                  <a:srgbClr val="FFFFFF"/>
                </a:highlight>
                <a:latin typeface="Arial"/>
                <a:ea typeface="Arial"/>
                <a:cs typeface="Arial"/>
                <a:sym typeface="Arial"/>
              </a:rPr>
              <a:t> mechanism: knowledge (something only the user knows), possession (something only the user has), and inherence (something only the user is). MFA protects user data—which may include personal identification or financial assets—from being accessed by an unauthorised third party that may have been able to discover, for example, a single password.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Oracle Forms 9i</a:t>
            </a:r>
            <a:endParaRPr/>
          </a:p>
          <a:p>
            <a:pPr marL="0" lvl="0" indent="0" algn="l" rtl="0">
              <a:lnSpc>
                <a:spcPct val="100000"/>
              </a:lnSpc>
              <a:spcBef>
                <a:spcPts val="0"/>
              </a:spcBef>
              <a:spcAft>
                <a:spcPts val="0"/>
              </a:spcAft>
              <a:buSzPts val="1400"/>
              <a:buNone/>
            </a:pPr>
            <a:r>
              <a:rPr lang="en-US"/>
              <a:t>Oracle DB 10g</a:t>
            </a:r>
            <a:endParaRPr/>
          </a:p>
          <a:p>
            <a:pPr marL="0" lvl="0" indent="0" algn="l" rtl="0">
              <a:lnSpc>
                <a:spcPct val="100000"/>
              </a:lnSpc>
              <a:spcBef>
                <a:spcPts val="0"/>
              </a:spcBef>
              <a:spcAft>
                <a:spcPts val="0"/>
              </a:spcAft>
              <a:buSzPts val="1400"/>
              <a:buNone/>
            </a:pPr>
            <a:r>
              <a:rPr lang="en-US"/>
              <a:t>Java &lt; 8</a:t>
            </a:r>
            <a:endParaRPr/>
          </a:p>
          <a:p>
            <a:pPr marL="0" lvl="0" indent="0" algn="l" rtl="0">
              <a:lnSpc>
                <a:spcPct val="100000"/>
              </a:lnSpc>
              <a:spcBef>
                <a:spcPts val="0"/>
              </a:spcBef>
              <a:spcAft>
                <a:spcPts val="0"/>
              </a:spcAft>
              <a:buSzPts val="1400"/>
              <a:buNone/>
            </a:pPr>
            <a:r>
              <a:rPr lang="en-US"/>
              <a:t>No investment in new architectural modules / infrastructure</a:t>
            </a:r>
            <a:endParaRPr/>
          </a:p>
          <a:p>
            <a:pPr marL="0" lvl="0" indent="0" algn="l" rtl="0">
              <a:lnSpc>
                <a:spcPct val="100000"/>
              </a:lnSpc>
              <a:spcBef>
                <a:spcPts val="0"/>
              </a:spcBef>
              <a:spcAft>
                <a:spcPts val="0"/>
              </a:spcAft>
              <a:buSzPts val="1400"/>
              <a:buNone/>
            </a:pPr>
            <a:r>
              <a:rPr lang="en-US"/>
              <a:t>Low investment in new technologies</a:t>
            </a:r>
            <a:endParaRPr/>
          </a:p>
          <a:p>
            <a:pPr marL="0" lvl="0" indent="0" algn="l" rtl="0">
              <a:lnSpc>
                <a:spcPct val="100000"/>
              </a:lnSpc>
              <a:spcBef>
                <a:spcPts val="0"/>
              </a:spcBef>
              <a:spcAft>
                <a:spcPts val="0"/>
              </a:spcAft>
              <a:buSzPts val="1400"/>
              <a:buNone/>
            </a:pPr>
            <a:r>
              <a:rPr lang="en-US"/>
              <a:t>Moderate investment in new functionalities of the (still) current BIS</a:t>
            </a:r>
            <a:endParaRPr/>
          </a:p>
          <a:p>
            <a:pPr marL="0" lvl="0" indent="0" algn="l" rtl="0">
              <a:lnSpc>
                <a:spcPct val="100000"/>
              </a:lnSpc>
              <a:spcBef>
                <a:spcPts val="0"/>
              </a:spcBef>
              <a:spcAft>
                <a:spcPts val="0"/>
              </a:spcAft>
              <a:buSzPts val="1400"/>
              <a:buNone/>
            </a:pPr>
            <a:r>
              <a:rPr lang="en-US"/>
              <a:t>5 KBC, KB Dubrava, Varaždin, Sveti Duh - OB Zadar is a large hospital (almost), successfully running legacy software for their daily ops.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The current user/password auth module worked but had serio.., erm, some downsides. Also, the IT department did not want to introduce a full-fledged central auth solution (such as the fabulous Red Hat Keycloak), so we had to be creative. The request was simple - the primary auth method had to be 2FA (X509 on smartcards), and a fallback auth method had to be implemented (for the staff that does not have smartcards) - also 2FA enabled.</a:t>
            </a: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5ec5baa98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Oracle Forms 9i</a:t>
            </a:r>
            <a:endParaRPr/>
          </a:p>
          <a:p>
            <a:pPr marL="0" lvl="0" indent="0" algn="l" rtl="0">
              <a:lnSpc>
                <a:spcPct val="100000"/>
              </a:lnSpc>
              <a:spcBef>
                <a:spcPts val="0"/>
              </a:spcBef>
              <a:spcAft>
                <a:spcPts val="0"/>
              </a:spcAft>
              <a:buSzPts val="1400"/>
              <a:buNone/>
            </a:pPr>
            <a:r>
              <a:rPr lang="en-US"/>
              <a:t>Oracle DB 10g</a:t>
            </a:r>
            <a:endParaRPr/>
          </a:p>
          <a:p>
            <a:pPr marL="0" lvl="0" indent="0" algn="l" rtl="0">
              <a:lnSpc>
                <a:spcPct val="100000"/>
              </a:lnSpc>
              <a:spcBef>
                <a:spcPts val="0"/>
              </a:spcBef>
              <a:spcAft>
                <a:spcPts val="0"/>
              </a:spcAft>
              <a:buSzPts val="1400"/>
              <a:buNone/>
            </a:pPr>
            <a:r>
              <a:rPr lang="en-US"/>
              <a:t>Java &lt; 8</a:t>
            </a:r>
            <a:endParaRPr/>
          </a:p>
          <a:p>
            <a:pPr marL="0" lvl="0" indent="0" algn="l" rtl="0">
              <a:lnSpc>
                <a:spcPct val="100000"/>
              </a:lnSpc>
              <a:spcBef>
                <a:spcPts val="0"/>
              </a:spcBef>
              <a:spcAft>
                <a:spcPts val="0"/>
              </a:spcAft>
              <a:buSzPts val="1400"/>
              <a:buNone/>
            </a:pPr>
            <a:r>
              <a:rPr lang="en-US"/>
              <a:t>No investment in new architectural modules / infrastructure</a:t>
            </a:r>
            <a:endParaRPr/>
          </a:p>
          <a:p>
            <a:pPr marL="0" lvl="0" indent="0" algn="l" rtl="0">
              <a:lnSpc>
                <a:spcPct val="100000"/>
              </a:lnSpc>
              <a:spcBef>
                <a:spcPts val="0"/>
              </a:spcBef>
              <a:spcAft>
                <a:spcPts val="0"/>
              </a:spcAft>
              <a:buSzPts val="1400"/>
              <a:buNone/>
            </a:pPr>
            <a:r>
              <a:rPr lang="en-US"/>
              <a:t>Low investment in new technologies</a:t>
            </a:r>
            <a:endParaRPr/>
          </a:p>
          <a:p>
            <a:pPr marL="0" lvl="0" indent="0" algn="l" rtl="0">
              <a:lnSpc>
                <a:spcPct val="100000"/>
              </a:lnSpc>
              <a:spcBef>
                <a:spcPts val="0"/>
              </a:spcBef>
              <a:spcAft>
                <a:spcPts val="0"/>
              </a:spcAft>
              <a:buSzPts val="1400"/>
              <a:buNone/>
            </a:pPr>
            <a:r>
              <a:rPr lang="en-US"/>
              <a:t>Moderate investment in new functionalities of the (still) current BIS</a:t>
            </a:r>
            <a:endParaRPr/>
          </a:p>
          <a:p>
            <a:pPr marL="0" lvl="0" indent="0" algn="l" rtl="0">
              <a:lnSpc>
                <a:spcPct val="100000"/>
              </a:lnSpc>
              <a:spcBef>
                <a:spcPts val="0"/>
              </a:spcBef>
              <a:spcAft>
                <a:spcPts val="0"/>
              </a:spcAft>
              <a:buSzPts val="1400"/>
              <a:buNone/>
            </a:pPr>
            <a:r>
              <a:rPr lang="en-US"/>
              <a:t>5 KBC, KB Dubrava, Varaždin, Sveti Duh - OB Zadar is a large hospital (almost), successfully running legacy software for their daily ops.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The current user/password auth module worked but had serio.., erm, some downsides. Also, the IT department did not want to introduce a full-fledged central auth solution (such as the fabulous Red Hat Keycloak), so we had to be creative. The request was simple - the primary auth method had to be 2FA (X509 on smartcards), and a fallback auth method had to be implemented (for the staff that does not have smartcards) - also 2FA enabled.</a:t>
            </a:r>
            <a:endParaRPr/>
          </a:p>
        </p:txBody>
      </p:sp>
      <p:sp>
        <p:nvSpPr>
          <p:cNvPr id="144" name="Google Shape;144;gf5ec5baa98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spotsie_i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682511"/>
            <a:ext cx="12192000" cy="34929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22"/>
          <p:cNvPicPr preferRelativeResize="0"/>
          <p:nvPr/>
        </p:nvPicPr>
        <p:blipFill>
          <a:blip r:embed="rId3">
            <a:alphaModFix/>
          </a:blip>
          <a:stretch>
            <a:fillRect/>
          </a:stretch>
        </p:blipFill>
        <p:spPr>
          <a:xfrm>
            <a:off x="152400" y="923988"/>
            <a:ext cx="12039600" cy="5010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3"/>
          <p:cNvSpPr txBox="1">
            <a:spLocks noGrp="1"/>
          </p:cNvSpPr>
          <p:nvPr>
            <p:ph type="ctrTitle"/>
          </p:nvPr>
        </p:nvSpPr>
        <p:spPr>
          <a:xfrm>
            <a:off x="3634850" y="2964750"/>
            <a:ext cx="5035500" cy="92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A323E"/>
              </a:buClr>
              <a:buSzPts val="3500"/>
              <a:buFont typeface="Arial"/>
              <a:buNone/>
            </a:pPr>
            <a:r>
              <a:rPr lang="en-US" sz="5900" b="1">
                <a:solidFill>
                  <a:srgbClr val="595959"/>
                </a:solidFill>
                <a:latin typeface="Libre Franklin"/>
                <a:ea typeface="Libre Franklin"/>
                <a:cs typeface="Libre Franklin"/>
                <a:sym typeface="Libre Franklin"/>
              </a:rPr>
              <a:t>Thank you!</a:t>
            </a:r>
            <a:endParaRPr sz="5900" b="1">
              <a:solidFill>
                <a:srgbClr val="595959"/>
              </a:solidFill>
              <a:latin typeface="Libre Franklin"/>
              <a:ea typeface="Libre Franklin"/>
              <a:cs typeface="Libre Franklin"/>
              <a:sym typeface="Libre Franklin"/>
            </a:endParaRPr>
          </a:p>
        </p:txBody>
      </p:sp>
      <p:sp>
        <p:nvSpPr>
          <p:cNvPr id="164" name="Google Shape;164;p23"/>
          <p:cNvSpPr txBox="1"/>
          <p:nvPr/>
        </p:nvSpPr>
        <p:spPr>
          <a:xfrm>
            <a:off x="1807850" y="5929500"/>
            <a:ext cx="8689500" cy="9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595959"/>
                </a:solidFill>
              </a:rPr>
              <a:t>@agency04</a:t>
            </a:r>
            <a:endParaRPr sz="1600" b="1">
              <a:solidFill>
                <a:srgbClr val="595959"/>
              </a:solidFill>
            </a:endParaRPr>
          </a:p>
          <a:p>
            <a:pPr marL="0" lvl="0" indent="0" algn="ctr" rtl="0">
              <a:spcBef>
                <a:spcPts val="0"/>
              </a:spcBef>
              <a:spcAft>
                <a:spcPts val="0"/>
              </a:spcAft>
              <a:buNone/>
            </a:pPr>
            <a:r>
              <a:rPr lang="en-US" sz="1600" b="1">
                <a:solidFill>
                  <a:srgbClr val="595959"/>
                </a:solidFill>
              </a:rPr>
              <a:t>@spotsie_io</a:t>
            </a:r>
            <a:endParaRPr sz="1600" b="1">
              <a:solidFill>
                <a:srgbClr val="595959"/>
              </a:solidFill>
            </a:endParaRPr>
          </a:p>
          <a:p>
            <a:pPr marL="0" lvl="0" indent="0" algn="ctr" rtl="0">
              <a:spcBef>
                <a:spcPts val="0"/>
              </a:spcBef>
              <a:spcAft>
                <a:spcPts val="0"/>
              </a:spcAft>
              <a:buNone/>
            </a:pPr>
            <a:r>
              <a:rPr lang="en-US" sz="1600" b="1">
                <a:solidFill>
                  <a:srgbClr val="595959"/>
                </a:solidFill>
              </a:rPr>
              <a:t>@mihaelsedmak</a:t>
            </a:r>
            <a:endParaRPr sz="1600" b="1">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a:hlinkClick r:id="rId3"/>
          </p:cNvPr>
          <p:cNvPicPr preferRelativeResize="0"/>
          <p:nvPr/>
        </p:nvPicPr>
        <p:blipFill>
          <a:blip r:embed="rId4">
            <a:alphaModFix/>
          </a:blip>
          <a:stretch>
            <a:fillRect/>
          </a:stretch>
        </p:blipFill>
        <p:spPr>
          <a:xfrm>
            <a:off x="2837859" y="2860992"/>
            <a:ext cx="6516246" cy="3116667"/>
          </a:xfrm>
          <a:prstGeom prst="rect">
            <a:avLst/>
          </a:prstGeom>
          <a:noFill/>
          <a:ln>
            <a:noFill/>
          </a:ln>
        </p:spPr>
      </p:pic>
      <p:pic>
        <p:nvPicPr>
          <p:cNvPr id="96" name="Google Shape;96;p14"/>
          <p:cNvPicPr preferRelativeResize="0"/>
          <p:nvPr/>
        </p:nvPicPr>
        <p:blipFill>
          <a:blip r:embed="rId5">
            <a:alphaModFix/>
          </a:blip>
          <a:stretch>
            <a:fillRect/>
          </a:stretch>
        </p:blipFill>
        <p:spPr>
          <a:xfrm>
            <a:off x="4022309" y="0"/>
            <a:ext cx="4147376" cy="3486476"/>
          </a:xfrm>
          <a:prstGeom prst="rect">
            <a:avLst/>
          </a:prstGeom>
          <a:noFill/>
          <a:ln>
            <a:noFill/>
          </a:ln>
        </p:spPr>
      </p:pic>
      <p:sp>
        <p:nvSpPr>
          <p:cNvPr id="97" name="Google Shape;97;p14"/>
          <p:cNvSpPr txBox="1"/>
          <p:nvPr/>
        </p:nvSpPr>
        <p:spPr>
          <a:xfrm>
            <a:off x="1807850" y="5929500"/>
            <a:ext cx="8689500" cy="9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595959"/>
                </a:solidFill>
              </a:rPr>
              <a:t>@agency04</a:t>
            </a:r>
            <a:endParaRPr sz="1600" b="1">
              <a:solidFill>
                <a:srgbClr val="595959"/>
              </a:solidFill>
            </a:endParaRPr>
          </a:p>
          <a:p>
            <a:pPr marL="0" lvl="0" indent="0" algn="ctr" rtl="0">
              <a:spcBef>
                <a:spcPts val="0"/>
              </a:spcBef>
              <a:spcAft>
                <a:spcPts val="0"/>
              </a:spcAft>
              <a:buNone/>
            </a:pPr>
            <a:r>
              <a:rPr lang="en-US" sz="1600" b="1">
                <a:solidFill>
                  <a:srgbClr val="595959"/>
                </a:solidFill>
              </a:rPr>
              <a:t>@spotsie_io</a:t>
            </a:r>
            <a:endParaRPr sz="1600" b="1">
              <a:solidFill>
                <a:srgbClr val="595959"/>
              </a:solidFill>
            </a:endParaRPr>
          </a:p>
          <a:p>
            <a:pPr marL="0" lvl="0" indent="0" algn="ctr" rtl="0">
              <a:spcBef>
                <a:spcPts val="0"/>
              </a:spcBef>
              <a:spcAft>
                <a:spcPts val="0"/>
              </a:spcAft>
              <a:buNone/>
            </a:pPr>
            <a:r>
              <a:rPr lang="en-US" sz="1600" b="1">
                <a:solidFill>
                  <a:srgbClr val="595959"/>
                </a:solidFill>
              </a:rPr>
              <a:t>@mihaelsedmak</a:t>
            </a:r>
            <a:endParaRPr sz="1600" b="1">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l="7397" t="29072" r="11932" b="4668"/>
          <a:stretch/>
        </p:blipFill>
        <p:spPr>
          <a:xfrm>
            <a:off x="4870921" y="1794351"/>
            <a:ext cx="6825364" cy="3517119"/>
          </a:xfrm>
          <a:prstGeom prst="rect">
            <a:avLst/>
          </a:prstGeom>
          <a:noFill/>
          <a:ln>
            <a:noFill/>
          </a:ln>
        </p:spPr>
      </p:pic>
      <p:sp>
        <p:nvSpPr>
          <p:cNvPr id="110" name="Google Shape;110;p16"/>
          <p:cNvSpPr txBox="1">
            <a:spLocks noGrp="1"/>
          </p:cNvSpPr>
          <p:nvPr>
            <p:ph type="ctrTitle"/>
          </p:nvPr>
        </p:nvSpPr>
        <p:spPr>
          <a:xfrm>
            <a:off x="784239" y="2137734"/>
            <a:ext cx="6870000" cy="2387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A323E"/>
              </a:buClr>
              <a:buSzPts val="4600"/>
              <a:buFont typeface="Arial"/>
              <a:buNone/>
            </a:pPr>
            <a:r>
              <a:rPr lang="en-US" sz="4600" b="1">
                <a:solidFill>
                  <a:srgbClr val="0A323E"/>
                </a:solidFill>
                <a:latin typeface="Arial"/>
                <a:ea typeface="Arial"/>
                <a:cs typeface="Arial"/>
                <a:sym typeface="Arial"/>
              </a:rPr>
              <a:t>2FA enabled fallback authentication (using Spring Security)</a:t>
            </a:r>
            <a:endParaRPr/>
          </a:p>
        </p:txBody>
      </p:sp>
      <p:sp>
        <p:nvSpPr>
          <p:cNvPr id="111" name="Google Shape;111;p16"/>
          <p:cNvSpPr/>
          <p:nvPr/>
        </p:nvSpPr>
        <p:spPr>
          <a:xfrm>
            <a:off x="784251" y="1993225"/>
            <a:ext cx="9786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40E0D0"/>
                </a:solidFill>
                <a:latin typeface="Arial"/>
                <a:ea typeface="Arial"/>
                <a:cs typeface="Arial"/>
                <a:sym typeface="Arial"/>
              </a:rPr>
              <a:t>Agency04</a:t>
            </a:r>
            <a:endParaRPr sz="1400" b="0" i="0" u="none" strike="noStrike" cap="none">
              <a:solidFill>
                <a:srgbClr val="40E0D0"/>
              </a:solidFill>
              <a:latin typeface="Arial"/>
              <a:ea typeface="Arial"/>
              <a:cs typeface="Arial"/>
              <a:sym typeface="Arial"/>
            </a:endParaRPr>
          </a:p>
        </p:txBody>
      </p:sp>
      <p:sp>
        <p:nvSpPr>
          <p:cNvPr id="112" name="Google Shape;112;p16"/>
          <p:cNvSpPr txBox="1"/>
          <p:nvPr/>
        </p:nvSpPr>
        <p:spPr>
          <a:xfrm>
            <a:off x="1807850" y="5929500"/>
            <a:ext cx="8689500" cy="9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595959"/>
                </a:solidFill>
              </a:rPr>
              <a:t>@agency04</a:t>
            </a:r>
            <a:endParaRPr sz="1600" b="1">
              <a:solidFill>
                <a:srgbClr val="595959"/>
              </a:solidFill>
            </a:endParaRPr>
          </a:p>
          <a:p>
            <a:pPr marL="0" lvl="0" indent="0" algn="ctr" rtl="0">
              <a:spcBef>
                <a:spcPts val="0"/>
              </a:spcBef>
              <a:spcAft>
                <a:spcPts val="0"/>
              </a:spcAft>
              <a:buNone/>
            </a:pPr>
            <a:r>
              <a:rPr lang="en-US" sz="1600" b="1">
                <a:solidFill>
                  <a:srgbClr val="595959"/>
                </a:solidFill>
              </a:rPr>
              <a:t>@spotsie_io</a:t>
            </a:r>
            <a:endParaRPr sz="1600" b="1">
              <a:solidFill>
                <a:srgbClr val="595959"/>
              </a:solidFill>
            </a:endParaRPr>
          </a:p>
          <a:p>
            <a:pPr marL="0" lvl="0" indent="0" algn="ctr" rtl="0">
              <a:spcBef>
                <a:spcPts val="0"/>
              </a:spcBef>
              <a:spcAft>
                <a:spcPts val="0"/>
              </a:spcAft>
              <a:buNone/>
            </a:pPr>
            <a:r>
              <a:rPr lang="en-US" sz="1600" b="1">
                <a:solidFill>
                  <a:srgbClr val="595959"/>
                </a:solidFill>
              </a:rPr>
              <a:t>@mihaelsedmak</a:t>
            </a:r>
            <a:endParaRPr sz="1600" b="1">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154825" y="2767955"/>
            <a:ext cx="8622225" cy="4526670"/>
          </a:xfrm>
          <a:prstGeom prst="rect">
            <a:avLst/>
          </a:prstGeom>
          <a:noFill/>
          <a:ln>
            <a:noFill/>
          </a:ln>
        </p:spPr>
      </p:pic>
      <p:pic>
        <p:nvPicPr>
          <p:cNvPr id="118" name="Google Shape;118;p17"/>
          <p:cNvPicPr preferRelativeResize="0"/>
          <p:nvPr/>
        </p:nvPicPr>
        <p:blipFill>
          <a:blip r:embed="rId4">
            <a:alphaModFix/>
          </a:blip>
          <a:stretch>
            <a:fillRect/>
          </a:stretch>
        </p:blipFill>
        <p:spPr>
          <a:xfrm>
            <a:off x="6981226" y="2151850"/>
            <a:ext cx="5210774" cy="4458476"/>
          </a:xfrm>
          <a:prstGeom prst="rect">
            <a:avLst/>
          </a:prstGeom>
          <a:noFill/>
          <a:ln>
            <a:noFill/>
          </a:ln>
        </p:spPr>
      </p:pic>
      <p:pic>
        <p:nvPicPr>
          <p:cNvPr id="119" name="Google Shape;119;p17"/>
          <p:cNvPicPr preferRelativeResize="0"/>
          <p:nvPr/>
        </p:nvPicPr>
        <p:blipFill>
          <a:blip r:embed="rId5">
            <a:alphaModFix/>
          </a:blip>
          <a:stretch>
            <a:fillRect/>
          </a:stretch>
        </p:blipFill>
        <p:spPr>
          <a:xfrm>
            <a:off x="108353" y="0"/>
            <a:ext cx="3906726" cy="3792774"/>
          </a:xfrm>
          <a:prstGeom prst="rect">
            <a:avLst/>
          </a:prstGeom>
          <a:noFill/>
          <a:ln>
            <a:noFill/>
          </a:ln>
        </p:spPr>
      </p:pic>
      <p:pic>
        <p:nvPicPr>
          <p:cNvPr id="120" name="Google Shape;120;p17"/>
          <p:cNvPicPr preferRelativeResize="0"/>
          <p:nvPr/>
        </p:nvPicPr>
        <p:blipFill>
          <a:blip r:embed="rId6">
            <a:alphaModFix/>
          </a:blip>
          <a:stretch>
            <a:fillRect/>
          </a:stretch>
        </p:blipFill>
        <p:spPr>
          <a:xfrm>
            <a:off x="5657938" y="387013"/>
            <a:ext cx="1743075" cy="2619375"/>
          </a:xfrm>
          <a:prstGeom prst="rect">
            <a:avLst/>
          </a:prstGeom>
          <a:noFill/>
          <a:ln>
            <a:noFill/>
          </a:ln>
        </p:spPr>
      </p:pic>
      <p:pic>
        <p:nvPicPr>
          <p:cNvPr id="121" name="Google Shape;121;p17"/>
          <p:cNvPicPr preferRelativeResize="0"/>
          <p:nvPr/>
        </p:nvPicPr>
        <p:blipFill>
          <a:blip r:embed="rId7">
            <a:alphaModFix/>
          </a:blip>
          <a:stretch>
            <a:fillRect/>
          </a:stretch>
        </p:blipFill>
        <p:spPr>
          <a:xfrm>
            <a:off x="9333688" y="90475"/>
            <a:ext cx="1847050" cy="184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18"/>
          <p:cNvPicPr preferRelativeResize="0"/>
          <p:nvPr/>
        </p:nvPicPr>
        <p:blipFill>
          <a:blip r:embed="rId3">
            <a:alphaModFix/>
          </a:blip>
          <a:stretch>
            <a:fillRect/>
          </a:stretch>
        </p:blipFill>
        <p:spPr>
          <a:xfrm>
            <a:off x="2762294" y="1962900"/>
            <a:ext cx="6993276" cy="2932200"/>
          </a:xfrm>
          <a:prstGeom prst="rect">
            <a:avLst/>
          </a:prstGeom>
          <a:noFill/>
          <a:ln>
            <a:noFill/>
          </a:ln>
        </p:spPr>
      </p:pic>
      <p:pic>
        <p:nvPicPr>
          <p:cNvPr id="127" name="Google Shape;127;p18"/>
          <p:cNvPicPr preferRelativeResize="0"/>
          <p:nvPr/>
        </p:nvPicPr>
        <p:blipFill>
          <a:blip r:embed="rId4">
            <a:alphaModFix/>
          </a:blip>
          <a:stretch>
            <a:fillRect/>
          </a:stretch>
        </p:blipFill>
        <p:spPr>
          <a:xfrm rot="-2076757">
            <a:off x="3702318" y="1194051"/>
            <a:ext cx="5113210" cy="44698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7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7359900" y="-2"/>
            <a:ext cx="48321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3400" b="1">
                <a:solidFill>
                  <a:srgbClr val="0A323E"/>
                </a:solidFill>
              </a:rPr>
              <a:t>2FA (MFA)</a:t>
            </a:r>
            <a:endParaRPr sz="1600" b="1">
              <a:solidFill>
                <a:srgbClr val="0A323E"/>
              </a:solidFill>
            </a:endParaRPr>
          </a:p>
          <a:p>
            <a:pPr marL="0" marR="0" lvl="0" indent="0" algn="l" rtl="0">
              <a:lnSpc>
                <a:spcPct val="100000"/>
              </a:lnSpc>
              <a:spcBef>
                <a:spcPts val="0"/>
              </a:spcBef>
              <a:spcAft>
                <a:spcPts val="0"/>
              </a:spcAft>
              <a:buClr>
                <a:srgbClr val="000000"/>
              </a:buClr>
              <a:buSzPts val="1600"/>
              <a:buFont typeface="Arial"/>
              <a:buNone/>
            </a:pPr>
            <a:endParaRPr sz="1600" b="1">
              <a:solidFill>
                <a:srgbClr val="0A323E"/>
              </a:solidFill>
            </a:endParaRPr>
          </a:p>
          <a:p>
            <a:pPr marL="0" marR="0" lvl="0" indent="0" algn="l" rtl="0">
              <a:lnSpc>
                <a:spcPct val="100000"/>
              </a:lnSpc>
              <a:spcBef>
                <a:spcPts val="1200"/>
              </a:spcBef>
              <a:spcAft>
                <a:spcPts val="0"/>
              </a:spcAft>
              <a:buClr>
                <a:srgbClr val="000000"/>
              </a:buClr>
              <a:buSzPts val="1600"/>
              <a:buFont typeface="Arial"/>
              <a:buNone/>
            </a:pPr>
            <a:r>
              <a:rPr lang="en-US" sz="2000">
                <a:solidFill>
                  <a:srgbClr val="0A323E"/>
                </a:solidFill>
                <a:latin typeface="Calibri"/>
                <a:ea typeface="Calibri"/>
                <a:cs typeface="Calibri"/>
                <a:sym typeface="Calibri"/>
              </a:rPr>
              <a:t>An authentication method in which a user is granted access to a website or application only after successfully presenting two or more pieces of evidence (or factors) to an authentication mechanism: </a:t>
            </a:r>
            <a:endParaRPr sz="2000">
              <a:solidFill>
                <a:srgbClr val="0A323E"/>
              </a:solidFill>
              <a:latin typeface="Calibri"/>
              <a:ea typeface="Calibri"/>
              <a:cs typeface="Calibri"/>
              <a:sym typeface="Calibri"/>
            </a:endParaRPr>
          </a:p>
          <a:p>
            <a:pPr marL="457200" marR="0" lvl="0" indent="-355600" algn="l" rtl="0">
              <a:lnSpc>
                <a:spcPct val="100000"/>
              </a:lnSpc>
              <a:spcBef>
                <a:spcPts val="1200"/>
              </a:spcBef>
              <a:spcAft>
                <a:spcPts val="0"/>
              </a:spcAft>
              <a:buClr>
                <a:srgbClr val="0A323E"/>
              </a:buClr>
              <a:buSzPts val="2000"/>
              <a:buFont typeface="Calibri"/>
              <a:buChar char="●"/>
            </a:pPr>
            <a:r>
              <a:rPr lang="en-US" sz="2000">
                <a:solidFill>
                  <a:srgbClr val="0A323E"/>
                </a:solidFill>
                <a:latin typeface="Calibri"/>
                <a:ea typeface="Calibri"/>
                <a:cs typeface="Calibri"/>
                <a:sym typeface="Calibri"/>
              </a:rPr>
              <a:t>knowledge (something only the user knows) - passwords, PINs...</a:t>
            </a:r>
            <a:endParaRPr sz="2000">
              <a:solidFill>
                <a:srgbClr val="0A323E"/>
              </a:solidFill>
              <a:latin typeface="Calibri"/>
              <a:ea typeface="Calibri"/>
              <a:cs typeface="Calibri"/>
              <a:sym typeface="Calibri"/>
            </a:endParaRPr>
          </a:p>
          <a:p>
            <a:pPr marL="457200" marR="0" lvl="0" indent="-355600" algn="l" rtl="0">
              <a:lnSpc>
                <a:spcPct val="100000"/>
              </a:lnSpc>
              <a:spcBef>
                <a:spcPts val="0"/>
              </a:spcBef>
              <a:spcAft>
                <a:spcPts val="0"/>
              </a:spcAft>
              <a:buClr>
                <a:srgbClr val="0A323E"/>
              </a:buClr>
              <a:buSzPts val="2000"/>
              <a:buFont typeface="Calibri"/>
              <a:buChar char="●"/>
            </a:pPr>
            <a:r>
              <a:rPr lang="en-US" sz="2000">
                <a:solidFill>
                  <a:srgbClr val="0A323E"/>
                </a:solidFill>
                <a:latin typeface="Calibri"/>
                <a:ea typeface="Calibri"/>
                <a:cs typeface="Calibri"/>
                <a:sym typeface="Calibri"/>
              </a:rPr>
              <a:t>possession (something only the user has) - X509 cards, USBs, authenticator apps on smartphones...</a:t>
            </a:r>
            <a:endParaRPr sz="2000">
              <a:solidFill>
                <a:srgbClr val="0A323E"/>
              </a:solidFill>
              <a:latin typeface="Calibri"/>
              <a:ea typeface="Calibri"/>
              <a:cs typeface="Calibri"/>
              <a:sym typeface="Calibri"/>
            </a:endParaRPr>
          </a:p>
          <a:p>
            <a:pPr marL="457200" marR="0" lvl="0" indent="-355600" algn="l" rtl="0">
              <a:lnSpc>
                <a:spcPct val="100000"/>
              </a:lnSpc>
              <a:spcBef>
                <a:spcPts val="0"/>
              </a:spcBef>
              <a:spcAft>
                <a:spcPts val="0"/>
              </a:spcAft>
              <a:buClr>
                <a:srgbClr val="0A323E"/>
              </a:buClr>
              <a:buSzPts val="2000"/>
              <a:buFont typeface="Calibri"/>
              <a:buChar char="●"/>
            </a:pPr>
            <a:r>
              <a:rPr lang="en-US" sz="2000">
                <a:solidFill>
                  <a:srgbClr val="0A323E"/>
                </a:solidFill>
                <a:latin typeface="Calibri"/>
                <a:ea typeface="Calibri"/>
                <a:cs typeface="Calibri"/>
                <a:sym typeface="Calibri"/>
              </a:rPr>
              <a:t>inherence (something only the user is) - biometric data...</a:t>
            </a:r>
            <a:endParaRPr sz="2000" b="0" i="0" u="none" strike="noStrike" cap="none">
              <a:solidFill>
                <a:srgbClr val="0A323E"/>
              </a:solidFill>
              <a:latin typeface="Calibri"/>
              <a:ea typeface="Calibri"/>
              <a:cs typeface="Calibri"/>
              <a:sym typeface="Calibri"/>
            </a:endParaRPr>
          </a:p>
        </p:txBody>
      </p:sp>
      <p:pic>
        <p:nvPicPr>
          <p:cNvPr id="133" name="Google Shape;133;p19"/>
          <p:cNvPicPr preferRelativeResize="0"/>
          <p:nvPr/>
        </p:nvPicPr>
        <p:blipFill rotWithShape="1">
          <a:blip r:embed="rId3">
            <a:alphaModFix/>
          </a:blip>
          <a:srcRect l="18108" r="18108"/>
          <a:stretch/>
        </p:blipFill>
        <p:spPr>
          <a:xfrm>
            <a:off x="-1" y="-1862"/>
            <a:ext cx="7359898" cy="6861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p:nvPr/>
        </p:nvSpPr>
        <p:spPr>
          <a:xfrm>
            <a:off x="0" y="0"/>
            <a:ext cx="3921000" cy="84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US" sz="4000" b="1">
                <a:solidFill>
                  <a:srgbClr val="0A323E"/>
                </a:solidFill>
              </a:rPr>
              <a:t>The stage...</a:t>
            </a:r>
            <a:endParaRPr sz="4000" b="0" i="0" u="none" strike="noStrike" cap="none">
              <a:solidFill>
                <a:srgbClr val="000000"/>
              </a:solidFill>
              <a:latin typeface="Arial"/>
              <a:ea typeface="Arial"/>
              <a:cs typeface="Arial"/>
              <a:sym typeface="Arial"/>
            </a:endParaRPr>
          </a:p>
        </p:txBody>
      </p:sp>
      <p:pic>
        <p:nvPicPr>
          <p:cNvPr id="139" name="Google Shape;139;p20"/>
          <p:cNvPicPr preferRelativeResize="0"/>
          <p:nvPr/>
        </p:nvPicPr>
        <p:blipFill>
          <a:blip r:embed="rId3">
            <a:alphaModFix/>
          </a:blip>
          <a:stretch>
            <a:fillRect/>
          </a:stretch>
        </p:blipFill>
        <p:spPr>
          <a:xfrm>
            <a:off x="6880750" y="152400"/>
            <a:ext cx="3583782" cy="6553201"/>
          </a:xfrm>
          <a:prstGeom prst="rect">
            <a:avLst/>
          </a:prstGeom>
          <a:noFill/>
          <a:ln>
            <a:noFill/>
          </a:ln>
        </p:spPr>
      </p:pic>
      <p:pic>
        <p:nvPicPr>
          <p:cNvPr id="140" name="Google Shape;140;p20"/>
          <p:cNvPicPr preferRelativeResize="0"/>
          <p:nvPr/>
        </p:nvPicPr>
        <p:blipFill>
          <a:blip r:embed="rId4">
            <a:alphaModFix/>
          </a:blip>
          <a:stretch>
            <a:fillRect/>
          </a:stretch>
        </p:blipFill>
        <p:spPr>
          <a:xfrm>
            <a:off x="1740800" y="1518700"/>
            <a:ext cx="4470575" cy="2845765"/>
          </a:xfrm>
          <a:prstGeom prst="rect">
            <a:avLst/>
          </a:prstGeom>
          <a:noFill/>
          <a:ln>
            <a:noFill/>
          </a:ln>
        </p:spPr>
      </p:pic>
      <p:pic>
        <p:nvPicPr>
          <p:cNvPr id="141" name="Google Shape;141;p20"/>
          <p:cNvPicPr preferRelativeResize="0"/>
          <p:nvPr/>
        </p:nvPicPr>
        <p:blipFill>
          <a:blip r:embed="rId5">
            <a:alphaModFix/>
          </a:blip>
          <a:stretch>
            <a:fillRect/>
          </a:stretch>
        </p:blipFill>
        <p:spPr>
          <a:xfrm>
            <a:off x="1983812" y="4493640"/>
            <a:ext cx="3984538" cy="21655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1"/>
          <p:cNvSpPr txBox="1"/>
          <p:nvPr/>
        </p:nvSpPr>
        <p:spPr>
          <a:xfrm>
            <a:off x="0" y="0"/>
            <a:ext cx="3921000" cy="84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US" sz="4000" b="1">
                <a:solidFill>
                  <a:srgbClr val="0A323E"/>
                </a:solidFill>
              </a:rPr>
              <a:t>The NKOTB...</a:t>
            </a:r>
            <a:endParaRPr sz="4000" b="0" i="0" u="none" strike="noStrike" cap="none">
              <a:solidFill>
                <a:srgbClr val="000000"/>
              </a:solidFill>
              <a:latin typeface="Arial"/>
              <a:ea typeface="Arial"/>
              <a:cs typeface="Arial"/>
              <a:sym typeface="Arial"/>
            </a:endParaRPr>
          </a:p>
        </p:txBody>
      </p:sp>
      <p:pic>
        <p:nvPicPr>
          <p:cNvPr id="147" name="Google Shape;147;p21"/>
          <p:cNvPicPr preferRelativeResize="0"/>
          <p:nvPr/>
        </p:nvPicPr>
        <p:blipFill>
          <a:blip r:embed="rId3">
            <a:alphaModFix/>
          </a:blip>
          <a:stretch>
            <a:fillRect/>
          </a:stretch>
        </p:blipFill>
        <p:spPr>
          <a:xfrm>
            <a:off x="3657600" y="990600"/>
            <a:ext cx="4876800" cy="4876800"/>
          </a:xfrm>
          <a:prstGeom prst="rect">
            <a:avLst/>
          </a:prstGeom>
          <a:noFill/>
          <a:ln>
            <a:noFill/>
          </a:ln>
        </p:spPr>
      </p:pic>
      <p:grpSp>
        <p:nvGrpSpPr>
          <p:cNvPr id="148" name="Google Shape;148;p21"/>
          <p:cNvGrpSpPr/>
          <p:nvPr/>
        </p:nvGrpSpPr>
        <p:grpSpPr>
          <a:xfrm>
            <a:off x="3000020" y="915900"/>
            <a:ext cx="6496767" cy="5773761"/>
            <a:chOff x="5398350" y="0"/>
            <a:chExt cx="6793650" cy="6446088"/>
          </a:xfrm>
        </p:grpSpPr>
        <p:pic>
          <p:nvPicPr>
            <p:cNvPr id="149" name="Google Shape;149;p21"/>
            <p:cNvPicPr preferRelativeResize="0"/>
            <p:nvPr/>
          </p:nvPicPr>
          <p:blipFill>
            <a:blip r:embed="rId4">
              <a:alphaModFix/>
            </a:blip>
            <a:stretch>
              <a:fillRect/>
            </a:stretch>
          </p:blipFill>
          <p:spPr>
            <a:xfrm>
              <a:off x="5398350" y="395925"/>
              <a:ext cx="2857500" cy="2857500"/>
            </a:xfrm>
            <a:prstGeom prst="rect">
              <a:avLst/>
            </a:prstGeom>
            <a:noFill/>
            <a:ln>
              <a:noFill/>
            </a:ln>
          </p:spPr>
        </p:pic>
        <p:pic>
          <p:nvPicPr>
            <p:cNvPr id="150" name="Google Shape;150;p21"/>
            <p:cNvPicPr preferRelativeResize="0"/>
            <p:nvPr/>
          </p:nvPicPr>
          <p:blipFill>
            <a:blip r:embed="rId5">
              <a:alphaModFix/>
            </a:blip>
            <a:stretch>
              <a:fillRect/>
            </a:stretch>
          </p:blipFill>
          <p:spPr>
            <a:xfrm>
              <a:off x="8382000" y="0"/>
              <a:ext cx="3810000" cy="3810000"/>
            </a:xfrm>
            <a:prstGeom prst="rect">
              <a:avLst/>
            </a:prstGeom>
            <a:noFill/>
            <a:ln>
              <a:noFill/>
            </a:ln>
          </p:spPr>
        </p:pic>
        <p:pic>
          <p:nvPicPr>
            <p:cNvPr id="151" name="Google Shape;151;p21"/>
            <p:cNvPicPr preferRelativeResize="0"/>
            <p:nvPr/>
          </p:nvPicPr>
          <p:blipFill>
            <a:blip r:embed="rId6">
              <a:alphaModFix/>
            </a:blip>
            <a:stretch>
              <a:fillRect/>
            </a:stretch>
          </p:blipFill>
          <p:spPr>
            <a:xfrm>
              <a:off x="5398350" y="3588588"/>
              <a:ext cx="2857500" cy="2857500"/>
            </a:xfrm>
            <a:prstGeom prst="rect">
              <a:avLst/>
            </a:prstGeom>
            <a:noFill/>
            <a:ln>
              <a:noFill/>
            </a:ln>
          </p:spPr>
        </p:pic>
        <p:pic>
          <p:nvPicPr>
            <p:cNvPr id="152" name="Google Shape;152;p21"/>
            <p:cNvPicPr preferRelativeResize="0"/>
            <p:nvPr/>
          </p:nvPicPr>
          <p:blipFill>
            <a:blip r:embed="rId7">
              <a:alphaModFix/>
            </a:blip>
            <a:stretch>
              <a:fillRect/>
            </a:stretch>
          </p:blipFill>
          <p:spPr>
            <a:xfrm>
              <a:off x="8255850" y="3810000"/>
              <a:ext cx="3848100" cy="241468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7"/>
                                        </p:tgtEl>
                                      </p:cBhvr>
                                    </p:animEffect>
                                    <p:set>
                                      <p:cBhvr>
                                        <p:cTn id="12" dur="1" fill="hold">
                                          <p:stCondLst>
                                            <p:cond delay="500"/>
                                          </p:stCondLst>
                                        </p:cTn>
                                        <p:tgtEl>
                                          <p:spTgt spid="1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Macintosh PowerPoint</Application>
  <PresentationFormat>Widescreen</PresentationFormat>
  <Paragraphs>54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Libre Franklin</vt:lpstr>
      <vt:lpstr>Office Theme</vt:lpstr>
      <vt:lpstr>PowerPoint Presentation</vt:lpstr>
      <vt:lpstr>PowerPoint Presentation</vt:lpstr>
      <vt:lpstr>PowerPoint Presentation</vt:lpstr>
      <vt:lpstr>2FA enabled fallback authentication (using Spring Security)</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Mihael Sedmak</cp:lastModifiedBy>
  <cp:revision>1</cp:revision>
  <dcterms:modified xsi:type="dcterms:W3CDTF">2021-10-07T09:58:04Z</dcterms:modified>
</cp:coreProperties>
</file>